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0" r:id="rId3"/>
  </p:sldMasterIdLst>
  <p:notesMasterIdLst>
    <p:notesMasterId r:id="rId14"/>
  </p:notesMasterIdLst>
  <p:sldIdLst>
    <p:sldId id="256" r:id="rId4"/>
    <p:sldId id="257" r:id="rId5"/>
    <p:sldId id="270" r:id="rId6"/>
    <p:sldId id="258" r:id="rId7"/>
    <p:sldId id="259" r:id="rId8"/>
    <p:sldId id="260" r:id="rId9"/>
    <p:sldId id="268" r:id="rId10"/>
    <p:sldId id="271" r:id="rId11"/>
    <p:sldId id="262" r:id="rId12"/>
    <p:sldId id="263" r:id="rId13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72"/>
      </p:cViewPr>
      <p:guideLst>
        <p:guide orient="horz" pos="38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745" tIns="45873" rIns="91745" bIns="458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745" tIns="45873" rIns="91745" bIns="45873" rtlCol="0"/>
          <a:lstStyle>
            <a:lvl1pPr algn="r">
              <a:defRPr sz="1200"/>
            </a:lvl1pPr>
          </a:lstStyle>
          <a:p>
            <a:fld id="{C1CADBA0-415A-44B4-9FFC-C419C94DE2B9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8713" y="688975"/>
            <a:ext cx="4600575" cy="3451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5" tIns="45873" rIns="91745" bIns="45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9793"/>
            <a:ext cx="5486400" cy="4139803"/>
          </a:xfrm>
          <a:prstGeom prst="rect">
            <a:avLst/>
          </a:prstGeom>
        </p:spPr>
        <p:txBody>
          <a:bodyPr vert="horz" lIns="91745" tIns="45873" rIns="91745" bIns="458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745" tIns="45873" rIns="91745" bIns="458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745" tIns="45873" rIns="91745" bIns="45873" rtlCol="0" anchor="b"/>
          <a:lstStyle>
            <a:lvl1pPr algn="r">
              <a:defRPr sz="1200"/>
            </a:lvl1pPr>
          </a:lstStyle>
          <a:p>
            <a:fld id="{7AD426E9-3D86-427F-BD13-9441AF4DA6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65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4191" indent="-2785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4140" indent="-22282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9794" indent="-22282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05451" indent="-22282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51106" indent="-2228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96762" indent="-2228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42417" indent="-2228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88073" indent="-22282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A546DC1-ADEC-4ADF-A702-BA28E8C173F7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BD6E-6740-415A-B0BC-D11D6A838FDF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ibluefade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98" y="364761"/>
            <a:ext cx="3129502" cy="7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4DF0-4035-4BCB-BA26-66255CB11004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2A558-022C-4D24-83AF-CF7A0B4700CC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4" descr="title graph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65300"/>
            <a:ext cx="44958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6"/>
          <p:cNvSpPr txBox="1">
            <a:spLocks noChangeArrowheads="1"/>
          </p:cNvSpPr>
          <p:nvPr/>
        </p:nvSpPr>
        <p:spPr bwMode="auto">
          <a:xfrm>
            <a:off x="990600" y="365125"/>
            <a:ext cx="6759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>
                <a:solidFill>
                  <a:prstClr val="black"/>
                </a:solidFill>
                <a:cs typeface="Arial" charset="0"/>
              </a:rPr>
              <a:t>Ogden Air Logistics Center</a:t>
            </a:r>
          </a:p>
        </p:txBody>
      </p:sp>
      <p:sp>
        <p:nvSpPr>
          <p:cNvPr id="6" name="Rectangle 78"/>
          <p:cNvSpPr>
            <a:spLocks noChangeArrowheads="1"/>
          </p:cNvSpPr>
          <p:nvPr/>
        </p:nvSpPr>
        <p:spPr bwMode="auto">
          <a:xfrm flipV="1">
            <a:off x="0" y="6400800"/>
            <a:ext cx="9144000" cy="76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21176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Rectangle 83"/>
          <p:cNvSpPr>
            <a:spLocks noChangeArrowheads="1"/>
          </p:cNvSpPr>
          <p:nvPr/>
        </p:nvSpPr>
        <p:spPr bwMode="auto">
          <a:xfrm flipV="1">
            <a:off x="0" y="1219200"/>
            <a:ext cx="9144000" cy="762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43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4419600" y="1447800"/>
            <a:ext cx="4495800" cy="2667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43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419600" y="4343400"/>
            <a:ext cx="4495800" cy="1828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8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04800" y="6477000"/>
            <a:ext cx="1905000" cy="3381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F994C1-7447-4A0C-A4EB-7530CEA502F1}" type="datetime1">
              <a:rPr lang="en-US" smtClean="0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8/22/2012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Rectangle 8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82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29450" y="6477000"/>
            <a:ext cx="1905000" cy="3381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AF99661-9417-4175-B8C0-760ED92FF9B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1728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176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4088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 b="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90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16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5804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2541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ibluefade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98" y="364761"/>
            <a:ext cx="3129502" cy="7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7890-4DF3-4B6D-934B-CF9BBDA9ABF6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 sz="80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iglob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2435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884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127000"/>
            <a:ext cx="2171700" cy="612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27000"/>
            <a:ext cx="6362700" cy="612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2986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7000"/>
            <a:ext cx="6400800" cy="1020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447800"/>
            <a:ext cx="86868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178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0234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6527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781800" cy="868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535113"/>
            <a:ext cx="30480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2174874"/>
            <a:ext cx="3048000" cy="41497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0400" y="1535113"/>
            <a:ext cx="304919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00400" y="2174874"/>
            <a:ext cx="3049197" cy="41497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2"/>
          </p:nvPr>
        </p:nvSpPr>
        <p:spPr>
          <a:xfrm>
            <a:off x="6248400" y="2209800"/>
            <a:ext cx="2743200" cy="4114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48400" y="1570038"/>
            <a:ext cx="274320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68"/>
          <p:cNvSpPr>
            <a:spLocks noGrp="1" noChangeArrowheads="1"/>
          </p:cNvSpPr>
          <p:nvPr>
            <p:ph type="ftr" sz="quarter" idx="14"/>
          </p:nvPr>
        </p:nvSpPr>
        <p:spPr>
          <a:xfrm>
            <a:off x="2286000" y="6477000"/>
            <a:ext cx="4648200" cy="3381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58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DC3CF-B535-48C1-AEFE-64161CBB54D3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eacock-feather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228601"/>
            <a:ext cx="133508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CAC10-D6CC-4827-ADA3-ED61C77BA451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peacock-feather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228601"/>
            <a:ext cx="1335083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4C8AB-2E94-4992-96F0-D8D85F563A9F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E756-EC08-463A-A76E-816A6E205EF2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8CE8-222D-4062-B5CA-885F8CFCF1AE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68B58-2F80-47D0-AE13-B193A76722E6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442C-289D-40BA-A23C-E12F9BFD2362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BEF-352E-41CA-B6A8-429794C70104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404A-85C4-4980-9B97-B6F5D3CE081B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389A-1E9E-46E5-9405-575AF980B908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7392A-9AD0-48D1-B3D8-FCEC31ACED66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D96D-160C-4490-B5B5-1BF3FDBE2304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 marL="233363" indent="-233363">
              <a:defRPr sz="2400"/>
            </a:lvl1pPr>
            <a:lvl2pPr marL="566738" indent="-285750">
              <a:defRPr sz="2000"/>
            </a:lvl2pPr>
            <a:lvl3pPr marL="792163" indent="-228600">
              <a:defRPr sz="1800"/>
            </a:lvl3pPr>
            <a:lvl4pPr marL="1036638" indent="-228600">
              <a:defRPr sz="1600"/>
            </a:lvl4pPr>
            <a:lvl5pPr marL="1260475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 marL="233363" indent="-233363">
              <a:defRPr sz="2400"/>
            </a:lvl1pPr>
            <a:lvl2pPr marL="566738" indent="-285750">
              <a:defRPr sz="2000"/>
            </a:lvl2pPr>
            <a:lvl3pPr marL="792163" indent="-228600">
              <a:defRPr sz="1800"/>
            </a:lvl3pPr>
            <a:lvl4pPr marL="1036638" indent="-228600">
              <a:defRPr sz="1600"/>
            </a:lvl4pPr>
            <a:lvl5pPr marL="1260475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CEDA-8308-484A-8085-35CC02E23E95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A57B-B6B1-4C79-A074-6D08491A9329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8196-7C0D-496C-B6F9-DD5A27675CD1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  <p:pic>
        <p:nvPicPr>
          <p:cNvPr id="7" name="Picture 6" descr="sibluefade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98" y="364761"/>
            <a:ext cx="3129502" cy="7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0E8AA-DFD0-47E2-923A-8ED4BE85A2EE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BE027-3175-4AF1-AD09-3B4177DC9A51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DCAD-5613-4BC8-9F24-D69C093A6F3A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iglob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1FE0E-2149-4751-94B2-E1CF100B5C2A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iglobe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975600" y="20320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0963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525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7000"/>
            <a:ext cx="64008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477000"/>
            <a:ext cx="464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 b="1" i="1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prstClr val="black"/>
                </a:solidFill>
                <a:cs typeface="Arial" charset="0"/>
              </a:rPr>
              <a:t>Argos Business Innovations Proprietary/Competition Sensitive.</a:t>
            </a: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3320" name="Rectangle 72"/>
          <p:cNvSpPr>
            <a:spLocks noChangeArrowheads="1"/>
          </p:cNvSpPr>
          <p:nvPr/>
        </p:nvSpPr>
        <p:spPr bwMode="auto">
          <a:xfrm>
            <a:off x="923925" y="1212850"/>
            <a:ext cx="5095875" cy="74613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3321" name="Rectangle 73"/>
          <p:cNvSpPr>
            <a:spLocks noChangeArrowheads="1"/>
          </p:cNvSpPr>
          <p:nvPr/>
        </p:nvSpPr>
        <p:spPr bwMode="auto">
          <a:xfrm flipV="1">
            <a:off x="0" y="6400800"/>
            <a:ext cx="9144000" cy="76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21176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3322" name="Text Box 74"/>
          <p:cNvSpPr txBox="1">
            <a:spLocks noChangeArrowheads="1"/>
          </p:cNvSpPr>
          <p:nvPr/>
        </p:nvSpPr>
        <p:spPr bwMode="auto">
          <a:xfrm>
            <a:off x="5410200" y="1111250"/>
            <a:ext cx="3668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i="1">
                <a:solidFill>
                  <a:srgbClr val="4F81BD"/>
                </a:solidFill>
                <a:latin typeface="Times New Roman" pitchFamily="18" charset="0"/>
                <a:cs typeface="Arial" charset="0"/>
              </a:rPr>
              <a:t>O G D E N   A I R   L O G I S T I C S   C E N T E R</a:t>
            </a:r>
          </a:p>
        </p:txBody>
      </p:sp>
      <p:pic>
        <p:nvPicPr>
          <p:cNvPr id="1032" name="Picture 76" descr="smallaflogo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" y="38100"/>
            <a:ext cx="12319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78" descr="oo-alclogo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924800" y="76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6594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29DA5D-9EDA-4006-AAA3-8EBA6D81074B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204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225425" indent="-2254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76275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400" b="1">
          <a:solidFill>
            <a:schemeClr val="tx1"/>
          </a:solidFill>
          <a:latin typeface="+mn-lt"/>
        </a:defRPr>
      </a:lvl2pPr>
      <a:lvl3pPr marL="973138" indent="-1206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Char char="•"/>
        <a:defRPr sz="2000" b="1">
          <a:solidFill>
            <a:schemeClr val="tx1"/>
          </a:solidFill>
          <a:latin typeface="+mn-lt"/>
        </a:defRPr>
      </a:lvl3pPr>
      <a:lvl4pPr marL="1546225" indent="-1746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4pPr>
      <a:lvl5pPr marL="1946275" indent="-11747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 b="1">
          <a:solidFill>
            <a:schemeClr val="tx1"/>
          </a:solidFill>
          <a:latin typeface="+mn-lt"/>
        </a:defRPr>
      </a:lvl5pPr>
      <a:lvl6pPr marL="2403475" indent="-11747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 b="1">
          <a:solidFill>
            <a:schemeClr val="tx1"/>
          </a:solidFill>
          <a:latin typeface="+mn-lt"/>
        </a:defRPr>
      </a:lvl6pPr>
      <a:lvl7pPr marL="2860675" indent="-11747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 b="1">
          <a:solidFill>
            <a:schemeClr val="tx1"/>
          </a:solidFill>
          <a:latin typeface="+mn-lt"/>
        </a:defRPr>
      </a:lvl7pPr>
      <a:lvl8pPr marL="3317875" indent="-11747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 b="1">
          <a:solidFill>
            <a:schemeClr val="tx1"/>
          </a:solidFill>
          <a:latin typeface="+mn-lt"/>
        </a:defRPr>
      </a:lvl8pPr>
      <a:lvl9pPr marL="3775075" indent="-11747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43FC4D-B0E7-4CD2-A99F-F8AD256177DE}" type="datetime1">
              <a:rPr lang="en-US" smtClean="0"/>
              <a:pPr/>
              <a:t>8/22/2012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6B2DB5-D9A8-4787-9A6F-24759A9B377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smtClean="0"/>
              <a:t>Argos Business Innovations LLC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Always protecting your company’s best interests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Presented by</a:t>
            </a:r>
            <a:r>
              <a:rPr lang="en-US" dirty="0" smtClean="0"/>
              <a:t>: Michelle  L. Schneider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Argos Business Innovations Proprietary/Competition Sensitive.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58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 descr="sisplash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 bwMode="auto">
          <a:xfrm>
            <a:off x="685800" y="1066800"/>
            <a:ext cx="7556500" cy="544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13"/>
          <p:cNvSpPr txBox="1">
            <a:spLocks noChangeArrowheads="1"/>
          </p:cNvSpPr>
          <p:nvPr/>
        </p:nvSpPr>
        <p:spPr bwMode="auto">
          <a:xfrm>
            <a:off x="5715000" y="3124200"/>
            <a:ext cx="3166251" cy="183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1400" b="1" dirty="0" smtClean="0"/>
              <a:t>POINT </a:t>
            </a:r>
            <a:r>
              <a:rPr lang="en-US" sz="1400" b="1" dirty="0"/>
              <a:t>OF CONTACT:</a:t>
            </a:r>
            <a:endParaRPr lang="en-US" sz="1400" dirty="0"/>
          </a:p>
          <a:p>
            <a:pPr eaLnBrk="1" hangingPunct="1"/>
            <a:r>
              <a:rPr lang="en-US" sz="1200" dirty="0" smtClean="0"/>
              <a:t>Michelle L. Schneider</a:t>
            </a:r>
            <a:endParaRPr lang="en-US" sz="1200" dirty="0"/>
          </a:p>
          <a:p>
            <a:pPr eaLnBrk="1" hangingPunct="1">
              <a:spcAft>
                <a:spcPts val="600"/>
              </a:spcAft>
            </a:pPr>
            <a:r>
              <a:rPr lang="en-US" sz="1200" dirty="0" smtClean="0"/>
              <a:t>Owner and </a:t>
            </a:r>
            <a:r>
              <a:rPr lang="en-US" sz="1200" dirty="0"/>
              <a:t>President</a:t>
            </a:r>
          </a:p>
          <a:p>
            <a:pPr eaLnBrk="1" hangingPunct="1"/>
            <a:r>
              <a:rPr lang="en-US" sz="1200" dirty="0" smtClean="0"/>
              <a:t>7063 E. Kenyon Drive</a:t>
            </a:r>
            <a:endParaRPr lang="en-US" sz="1200" dirty="0"/>
          </a:p>
          <a:p>
            <a:pPr eaLnBrk="1" hangingPunct="1">
              <a:spcAft>
                <a:spcPts val="600"/>
              </a:spcAft>
            </a:pPr>
            <a:r>
              <a:rPr lang="en-US" sz="1200" dirty="0" smtClean="0"/>
              <a:t>Tucson, AZ 85710</a:t>
            </a:r>
            <a:endParaRPr lang="en-US" sz="1200" dirty="0"/>
          </a:p>
          <a:p>
            <a:pPr eaLnBrk="1" hangingPunct="1"/>
            <a:r>
              <a:rPr lang="en-US" sz="1200" dirty="0"/>
              <a:t>Voice: 	 </a:t>
            </a:r>
            <a:r>
              <a:rPr lang="en-US" sz="1200" dirty="0" smtClean="0"/>
              <a:t>(520) 245-9474</a:t>
            </a:r>
            <a:endParaRPr lang="en-US" sz="1200" dirty="0"/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sz="1200" dirty="0" smtClean="0"/>
              <a:t>MichelleLSchneider@argosinnovations.com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838200"/>
          </a:xfrm>
          <a:noFill/>
        </p:spPr>
        <p:txBody>
          <a:bodyPr/>
          <a:lstStyle/>
          <a:p>
            <a:pPr algn="ctr"/>
            <a:r>
              <a:rPr lang="en-US" dirty="0" smtClean="0"/>
              <a:t>Further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1142999"/>
          </a:xfrm>
        </p:spPr>
        <p:txBody>
          <a:bodyPr/>
          <a:lstStyle/>
          <a:p>
            <a:r>
              <a:rPr lang="en-US" dirty="0"/>
              <a:t>Please visit </a:t>
            </a:r>
            <a:r>
              <a:rPr lang="en-US" dirty="0" smtClean="0"/>
              <a:t>www.ArgosInnovations.com for </a:t>
            </a:r>
            <a:r>
              <a:rPr lang="en-US" dirty="0"/>
              <a:t>further </a:t>
            </a: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5790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Focus</a:t>
            </a:r>
          </a:p>
          <a:p>
            <a:r>
              <a:rPr lang="en-US" dirty="0" smtClean="0"/>
              <a:t>Experience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77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Argos Business Innovations LLC is a small business opened in 2012.</a:t>
            </a:r>
          </a:p>
          <a:p>
            <a:r>
              <a:rPr lang="en-US" dirty="0" smtClean="0"/>
              <a:t>Currently subcontracting to 3 different companies at Hill AFB.</a:t>
            </a:r>
          </a:p>
          <a:p>
            <a:r>
              <a:rPr lang="en-US" dirty="0" smtClean="0"/>
              <a:t>Specializing in Business System Improvement through all phases of a supply chain, including process re-engineering, organizational structure definition, and automated business systems. </a:t>
            </a:r>
          </a:p>
          <a:p>
            <a:r>
              <a:rPr lang="en-US" dirty="0" smtClean="0"/>
              <a:t>This company is owned and managed by a Hispanic woman.</a:t>
            </a:r>
          </a:p>
          <a:p>
            <a:r>
              <a:rPr lang="en-US" dirty="0" smtClean="0"/>
              <a:t>Argos is currently in the process of applying for 8a status.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educate companies to improve their performance…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…and Reduce Cost</a:t>
            </a:r>
          </a:p>
          <a:p>
            <a:pPr lvl="1"/>
            <a:r>
              <a:rPr lang="en-US" dirty="0" smtClean="0"/>
              <a:t>Automate and Standardize Manual Processes</a:t>
            </a:r>
          </a:p>
          <a:p>
            <a:pPr lvl="1"/>
            <a:r>
              <a:rPr lang="en-US" dirty="0" smtClean="0"/>
              <a:t>Train People to operate using Commercial Best Practices</a:t>
            </a:r>
          </a:p>
          <a:p>
            <a:pPr lvl="1"/>
            <a:r>
              <a:rPr lang="en-US" dirty="0" smtClean="0"/>
              <a:t>Tie Shop Floor to Planning Process and resulting Forecasts</a:t>
            </a:r>
          </a:p>
          <a:p>
            <a:pPr lvl="1"/>
            <a:r>
              <a:rPr lang="en-US" dirty="0" smtClean="0"/>
              <a:t>Closed-loop Planning based on Live Execution Information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7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specialize in </a:t>
            </a:r>
          </a:p>
          <a:p>
            <a:pPr lvl="1"/>
            <a:r>
              <a:rPr lang="en-US" dirty="0" smtClean="0"/>
              <a:t>Commercial </a:t>
            </a:r>
            <a:r>
              <a:rPr lang="en-US" dirty="0"/>
              <a:t>Off-The-Shelf (COTS) Software </a:t>
            </a:r>
            <a:r>
              <a:rPr lang="en-US" dirty="0" smtClean="0"/>
              <a:t>Implementation/Operation </a:t>
            </a:r>
          </a:p>
          <a:p>
            <a:pPr lvl="2"/>
            <a:r>
              <a:rPr lang="en-US" dirty="0" smtClean="0"/>
              <a:t>Enterprise Resource Planning/Material Requirements Planning (ERP/MRP) Systems</a:t>
            </a:r>
          </a:p>
          <a:p>
            <a:pPr lvl="1"/>
            <a:r>
              <a:rPr lang="en-US" dirty="0" smtClean="0"/>
              <a:t>Supply Chain Business System &amp; Process Improvement</a:t>
            </a:r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Technology </a:t>
            </a:r>
            <a:r>
              <a:rPr lang="en-US" dirty="0" smtClean="0"/>
              <a:t>Enhancement</a:t>
            </a:r>
          </a:p>
          <a:p>
            <a:r>
              <a:rPr lang="en-US" dirty="0" smtClean="0"/>
              <a:t>We have extensive experience in</a:t>
            </a:r>
          </a:p>
          <a:p>
            <a:pPr lvl="1"/>
            <a:r>
              <a:rPr lang="en-US" dirty="0" smtClean="0"/>
              <a:t>ERP, MRO, Oracle </a:t>
            </a:r>
            <a:r>
              <a:rPr lang="en-US" dirty="0"/>
              <a:t>Implementation </a:t>
            </a:r>
            <a:r>
              <a:rPr lang="en-US" dirty="0" smtClean="0"/>
              <a:t>– 8+ years in ALC environment</a:t>
            </a:r>
          </a:p>
          <a:p>
            <a:pPr lvl="1"/>
            <a:r>
              <a:rPr lang="en-US" dirty="0" smtClean="0"/>
              <a:t>Collaborative Rough Cut Capacity Planning, Master Production Scheduling, Shop Floor Execution</a:t>
            </a:r>
          </a:p>
          <a:p>
            <a:pPr lvl="1"/>
            <a:r>
              <a:rPr lang="en-US" dirty="0" smtClean="0"/>
              <a:t>Inventory Management – single source of real-time factory data </a:t>
            </a:r>
          </a:p>
          <a:p>
            <a:pPr lvl="2"/>
            <a:r>
              <a:rPr lang="en-US" dirty="0" smtClean="0"/>
              <a:t>Unique Item Tracking</a:t>
            </a:r>
          </a:p>
          <a:p>
            <a:pPr lvl="2"/>
            <a:r>
              <a:rPr lang="en-US" dirty="0" smtClean="0"/>
              <a:t>Positive Inventory Control</a:t>
            </a:r>
            <a:endParaRPr lang="en-US" dirty="0"/>
          </a:p>
          <a:p>
            <a:pPr lvl="1"/>
            <a:r>
              <a:rPr lang="en-US" dirty="0" smtClean="0"/>
              <a:t>Best </a:t>
            </a:r>
            <a:r>
              <a:rPr lang="en-US" dirty="0"/>
              <a:t>Practice </a:t>
            </a:r>
            <a:r>
              <a:rPr lang="en-US" dirty="0" smtClean="0"/>
              <a:t>Consulting – COTS processes/data visibility to highlight and focus continuous process improvement efforts</a:t>
            </a:r>
            <a:endParaRPr lang="en-US" dirty="0"/>
          </a:p>
          <a:p>
            <a:pPr lvl="1"/>
            <a:r>
              <a:rPr lang="en-US" dirty="0" smtClean="0"/>
              <a:t>Education &amp; Training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055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MABSM (Impresa) fully </a:t>
            </a:r>
            <a:r>
              <a:rPr lang="en-US" dirty="0"/>
              <a:t>implemented in </a:t>
            </a:r>
            <a:r>
              <a:rPr lang="en-US" dirty="0" smtClean="0"/>
              <a:t>309 CMXG and MMXG</a:t>
            </a:r>
          </a:p>
          <a:p>
            <a:pPr lvl="1"/>
            <a:r>
              <a:rPr lang="en-US" dirty="0" smtClean="0"/>
              <a:t>Collaborative Rough Cut Capacity Planning</a:t>
            </a:r>
          </a:p>
          <a:p>
            <a:pPr lvl="1"/>
            <a:r>
              <a:rPr lang="en-US" dirty="0" smtClean="0"/>
              <a:t>Master Production Schedule – Forecasting/Collaboration/ Execution using common source of planning data </a:t>
            </a:r>
          </a:p>
          <a:p>
            <a:pPr lvl="1"/>
            <a:r>
              <a:rPr lang="en-US" dirty="0" smtClean="0"/>
              <a:t>Automated DREP – Supply Chain Manager, Fixer, DLA use standard process, common data</a:t>
            </a:r>
          </a:p>
          <a:p>
            <a:pPr lvl="1"/>
            <a:r>
              <a:rPr lang="en-US" dirty="0" smtClean="0"/>
              <a:t>IUID Capability/Benefits - only scratching the surface</a:t>
            </a:r>
          </a:p>
          <a:p>
            <a:pPr lvl="2"/>
            <a:r>
              <a:rPr lang="en-US" dirty="0" smtClean="0"/>
              <a:t>CMXG Predictive Purchasing – data-driven prediction of condemnations means greatly improved supportability</a:t>
            </a:r>
          </a:p>
          <a:p>
            <a:pPr lvl="3"/>
            <a:r>
              <a:rPr lang="en-US" dirty="0" smtClean="0"/>
              <a:t>Accurate long lead orders placed, delivered within lead time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821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Actual Experience &amp; Results in ALC Environment</a:t>
            </a:r>
          </a:p>
          <a:p>
            <a:pPr lvl="1"/>
            <a:r>
              <a:rPr lang="en-US" dirty="0" smtClean="0"/>
              <a:t>First Pass Yield – accurately measuring process/product quality</a:t>
            </a:r>
          </a:p>
          <a:p>
            <a:pPr lvl="1"/>
            <a:r>
              <a:rPr lang="en-US" dirty="0" smtClean="0"/>
              <a:t>Shops managing to target WIP and DSI – improved throughput, reduced inventory cost</a:t>
            </a:r>
          </a:p>
          <a:p>
            <a:pPr lvl="1"/>
            <a:r>
              <a:rPr lang="en-US" dirty="0" smtClean="0"/>
              <a:t>Planner/Scheduler Scorecards – Standard work and measurement driving accuracy, accountability, data integrity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7122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Technology Core Competencies:</a:t>
            </a:r>
          </a:p>
          <a:p>
            <a:pPr lvl="1"/>
            <a:r>
              <a:rPr lang="en-US" dirty="0" smtClean="0"/>
              <a:t>Application Development, Software Engineering and Hosting</a:t>
            </a:r>
          </a:p>
          <a:p>
            <a:pPr lvl="1"/>
            <a:r>
              <a:rPr lang="en-US" dirty="0" smtClean="0"/>
              <a:t>Business Intelligence</a:t>
            </a:r>
          </a:p>
          <a:p>
            <a:pPr lvl="1"/>
            <a:r>
              <a:rPr lang="en-US" dirty="0" smtClean="0"/>
              <a:t>Database Administration</a:t>
            </a:r>
          </a:p>
          <a:p>
            <a:pPr lvl="1"/>
            <a:r>
              <a:rPr lang="en-US" dirty="0" smtClean="0"/>
              <a:t>Enterprise Content Management</a:t>
            </a:r>
          </a:p>
          <a:p>
            <a:pPr lvl="1"/>
            <a:r>
              <a:rPr lang="en-US" dirty="0" smtClean="0"/>
              <a:t>Information Assurance</a:t>
            </a:r>
          </a:p>
          <a:p>
            <a:pPr lvl="1"/>
            <a:r>
              <a:rPr lang="en-US" dirty="0" smtClean="0"/>
              <a:t>Information Technology Infrastructure </a:t>
            </a:r>
          </a:p>
          <a:p>
            <a:pPr lvl="1"/>
            <a:r>
              <a:rPr lang="en-US" dirty="0" smtClean="0"/>
              <a:t>Program and Project Management</a:t>
            </a:r>
          </a:p>
          <a:p>
            <a:pPr lvl="1"/>
            <a:r>
              <a:rPr lang="en-US" dirty="0" smtClean="0"/>
              <a:t>Service Desk and Call Center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Argos Business Innovations will: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905000"/>
            <a:ext cx="8229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Provide best business practice and process improvement consulting including inventory management and appropriate metric solutions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Train managers and users in scheduling, planning, analysis and parts supportability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Provide IT support including technical writing, database and intranet report development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Data entry and time keeping services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ERP/ MRP software implementation and training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Argos Business Innovations Proprietary/Competition Sensitive.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7217883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usiness Strategy &amp; Contact Pl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gden ALC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ld Strip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Strategy &amp; Contact Plan</Template>
  <TotalTime>2296</TotalTime>
  <Words>530</Words>
  <Application>Microsoft Office PowerPoint</Application>
  <PresentationFormat>On-screen Show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Business Strategy &amp; Contact Plan</vt:lpstr>
      <vt:lpstr>Ogden ALC Theme</vt:lpstr>
      <vt:lpstr>Flow</vt:lpstr>
      <vt:lpstr>Argos Business Innovations LLC  Always protecting your company’s best interests</vt:lpstr>
      <vt:lpstr>Overview</vt:lpstr>
      <vt:lpstr>Introduction</vt:lpstr>
      <vt:lpstr>Focus</vt:lpstr>
      <vt:lpstr>Experience</vt:lpstr>
      <vt:lpstr>Experience</vt:lpstr>
      <vt:lpstr>Experience</vt:lpstr>
      <vt:lpstr>Experience</vt:lpstr>
      <vt:lpstr>Conclusion</vt:lpstr>
      <vt:lpstr>Further Information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Implementers, Inc.</dc:title>
  <dc:creator>mjohnson</dc:creator>
  <cp:lastModifiedBy>Michelle Schneider</cp:lastModifiedBy>
  <cp:revision>100</cp:revision>
  <cp:lastPrinted>2012-07-17T20:11:32Z</cp:lastPrinted>
  <dcterms:created xsi:type="dcterms:W3CDTF">2012-05-31T13:35:23Z</dcterms:created>
  <dcterms:modified xsi:type="dcterms:W3CDTF">2012-08-23T05:17:26Z</dcterms:modified>
</cp:coreProperties>
</file>